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256" r:id="rId3"/>
    <p:sldId id="498" r:id="rId4"/>
    <p:sldId id="508" r:id="rId5"/>
    <p:sldId id="500" r:id="rId6"/>
    <p:sldId id="512" r:id="rId7"/>
    <p:sldId id="502" r:id="rId8"/>
    <p:sldId id="510" r:id="rId9"/>
    <p:sldId id="504" r:id="rId10"/>
    <p:sldId id="511" r:id="rId11"/>
    <p:sldId id="507" r:id="rId12"/>
  </p:sldIdLst>
  <p:sldSz cx="9144000" cy="6858000" type="screen4x3"/>
  <p:notesSz cx="6834188" cy="9979025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40A"/>
    <a:srgbClr val="FCFAFB"/>
    <a:srgbClr val="9DEDBD"/>
    <a:srgbClr val="15713A"/>
    <a:srgbClr val="D6FAE3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74" autoAdjust="0"/>
  </p:normalViewPr>
  <p:slideViewPr>
    <p:cSldViewPr>
      <p:cViewPr varScale="1">
        <p:scale>
          <a:sx n="67" d="100"/>
          <a:sy n="67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ranklin Gothic Book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9F4A590A-26D9-455B-A3A2-93B84C095B8F}" type="datetimeFigureOut">
              <a:rPr lang="en-US"/>
              <a:pPr>
                <a:defRPr/>
              </a:pPr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ranklin Gothic Book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7CE7117-4AA6-47D9-B581-089BC9AD6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64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E6C14-3855-4426-9EA5-9D69099BA0AB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7F40E-DD66-4BDD-8B41-99433AA351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4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7F40E-DD66-4BDD-8B41-99433AA351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732D76C-145D-4462-817D-8B3448AC9E15}" type="datetime1">
              <a:rPr lang="id-ID"/>
              <a:pPr>
                <a:defRPr/>
              </a:pPr>
              <a:t>21/10/2020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4FF9721-9C9B-412D-AE1D-EC7D7EA11F0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4591050" y="2409825"/>
            <a:ext cx="6858000" cy="20383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5400000">
            <a:off x="4668044" y="2570956"/>
            <a:ext cx="6858000" cy="1716088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5400000">
            <a:off x="3681413" y="3354387"/>
            <a:ext cx="6858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  <a:prstGeom prst="rect">
            <a:avLst/>
          </a:prstGeo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B26E5B8-5BFB-4BC1-9166-A8B0A3656230}" type="datetime1">
              <a:rPr lang="id-ID"/>
              <a:pPr>
                <a:defRPr/>
              </a:pPr>
              <a:t>21/10/2020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742993C-688C-4F26-9952-625522D56A7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07D1-364A-4325-B8C5-42A8C4EB8DB4}" type="datetime1">
              <a:rPr lang="id-ID"/>
              <a:pPr>
                <a:defRPr/>
              </a:pPr>
              <a:t>21/10/2020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F20A-1DE5-4182-9625-DAE9B789CCF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8DAA5-80A3-45D9-A049-A06A94C2936C}" type="datetime1">
              <a:rPr lang="id-ID"/>
              <a:pPr>
                <a:defRPr/>
              </a:pPr>
              <a:t>21/10/2020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7580-4C02-4439-BBB2-DA7730AF84F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6D400-67C4-41B8-8549-18CA4A7BCD31}" type="datetime1">
              <a:rPr lang="id-ID"/>
              <a:pPr>
                <a:defRPr/>
              </a:pPr>
              <a:t>21/10/2020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2991C-8123-4377-A357-95AEC49EEDD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17349-3B46-4AEB-8FC7-AA0A3189256F}" type="datetime1">
              <a:rPr lang="id-ID"/>
              <a:pPr>
                <a:defRPr/>
              </a:pPr>
              <a:t>21/10/2020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65E04-BA47-4310-90C6-3F327551B61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2A4F-0029-48AC-A5C9-9B47447E8F2E}" type="datetime1">
              <a:rPr lang="id-ID"/>
              <a:pPr>
                <a:defRPr/>
              </a:pPr>
              <a:t>21/10/2020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D7C5-D2D3-426B-80BC-14D36FAF412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16DC-EAB7-4580-B741-5C65077B838D}" type="datetime1">
              <a:rPr lang="id-ID"/>
              <a:pPr>
                <a:defRPr/>
              </a:pPr>
              <a:t>21/10/2020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502F1-701E-43EB-B1E2-B48A91420EA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DA755-A32F-4078-86BC-6B356D4DA8C3}" type="datetime1">
              <a:rPr lang="id-ID"/>
              <a:pPr>
                <a:defRPr/>
              </a:pPr>
              <a:t>21/10/2020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93CF8-EC1F-4D0A-88D5-550140ADF0B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EFFE4-F0A3-4F77-856E-1BF762BD49A5}" type="datetime1">
              <a:rPr lang="id-ID"/>
              <a:pPr>
                <a:defRPr/>
              </a:pPr>
              <a:t>21/10/2020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274A-BA97-4DF5-BD56-03E339610A3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765094-33F7-4317-B563-88C21FA7139B}" type="datetime1">
              <a:rPr lang="id-ID"/>
              <a:pPr>
                <a:defRPr/>
              </a:pPr>
              <a:t>21/10/2020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5F4D113-21F0-492A-9CFE-861DDDD4074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AAFBB-A95A-4B0A-A923-496AC716AF46}" type="datetime1">
              <a:rPr lang="id-ID"/>
              <a:pPr>
                <a:defRPr/>
              </a:pPr>
              <a:t>21/10/2020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79263-D9F9-460F-9D15-F89093345FF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B53D-A6D5-480D-BD11-AC396C2E1F6D}" type="datetime1">
              <a:rPr lang="id-ID"/>
              <a:pPr>
                <a:defRPr/>
              </a:pPr>
              <a:t>21/10/2020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C6A7F-18B6-4449-9173-C525ADC96B9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38301-76D4-401D-9122-981551AC3429}" type="datetime1">
              <a:rPr lang="id-ID"/>
              <a:pPr>
                <a:defRPr/>
              </a:pPr>
              <a:t>21/10/2020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32E22-6C20-4482-B767-7B6A18ED6EB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BDD6F-B701-4FD4-9778-013E4CBA9520}" type="datetime1">
              <a:rPr lang="id-ID"/>
              <a:pPr>
                <a:defRPr/>
              </a:pPr>
              <a:t>21/10/2020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408FE-7993-4BF9-9861-000DF48AEA9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0">
              <a:srgbClr val="A0A3A8"/>
            </a:gs>
            <a:gs pos="47501">
              <a:srgbClr val="D0D3D9"/>
            </a:gs>
            <a:gs pos="58501">
              <a:srgbClr val="D2D5DA"/>
            </a:gs>
            <a:gs pos="100000">
              <a:srgbClr val="A0A3A8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rgbClr val="FFFFFF"/>
                </a:solidFill>
                <a:latin typeface="+mn-lt"/>
                <a:ea typeface="+mn-ea"/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rgbClr val="FFFFFF"/>
                </a:solidFill>
                <a:latin typeface="+mn-lt"/>
                <a:ea typeface="+mn-ea"/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EB7EC2C-54EF-45EA-9A73-B67D51260885}" type="datetime1">
              <a:rPr lang="id-ID"/>
              <a:pPr>
                <a:defRPr/>
              </a:pPr>
              <a:t>21/10/2020</a:t>
            </a:fld>
            <a:endParaRPr lang="id-ID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225" y="4389438"/>
            <a:ext cx="12160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4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D84DA3DD-C30E-42F9-BAC0-A1275CE8C0C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667CB70-AE47-42C4-8096-1AB3BA96380C}" type="datetime1">
              <a:rPr lang="id-ID"/>
              <a:pPr>
                <a:defRPr/>
              </a:pPr>
              <a:t>21/10/2020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72CC2F6-F436-4D24-8D00-A37BCAF0963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57F8403-2D5C-43E8-8008-D20F03FB2508}" type="datetime1">
              <a:rPr lang="id-ID"/>
              <a:pPr>
                <a:defRPr/>
              </a:pPr>
              <a:t>21/10/2020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9DEEC05-A580-43E7-9B84-258393A7750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60BD942-101E-4386-A815-200F38F27381}" type="datetime1">
              <a:rPr lang="id-ID"/>
              <a:pPr>
                <a:defRPr/>
              </a:pPr>
              <a:t>21/10/2020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30FCFF7-1D9C-412C-A3E0-A8929ABD2C3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79DB927-81D3-4391-92A0-D434C180A515}" type="datetime1">
              <a:rPr lang="id-ID"/>
              <a:pPr>
                <a:defRPr/>
              </a:pPr>
              <a:t>21/10/2020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9453EAD-5CFA-491A-B910-AA40F777A45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E57B828-5FA1-41F7-A78F-F95BFDF4DE6C}" type="datetime1">
              <a:rPr lang="id-ID"/>
              <a:pPr>
                <a:defRPr/>
              </a:pPr>
              <a:t>21/10/2020</a:t>
            </a:fld>
            <a:endParaRPr lang="id-ID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DA3C0C0-2E1A-41E9-BF94-E2636D77EA1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EE3557C-FE45-47B8-9DBB-B6C944753560}" type="datetime1">
              <a:rPr lang="id-ID"/>
              <a:pPr>
                <a:defRPr/>
              </a:pPr>
              <a:t>21/10/2020</a:t>
            </a:fld>
            <a:endParaRPr lang="id-ID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C1A3304-C88E-4A44-AD8D-59FE43EDF6F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48774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EB8E7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3B65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153548-1205-4EB6-BD47-C3B6B80827F8}" type="datetime1">
              <a:rPr lang="id-ID"/>
              <a:pPr>
                <a:defRPr/>
              </a:pPr>
              <a:t>21/10/2020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BCE21BF-065C-4F14-8A39-CA9E97566B5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pic>
        <p:nvPicPr>
          <p:cNvPr id="1030" name="Picture 11"/>
          <p:cNvPicPr>
            <a:picLocks noChangeAspect="1" noChangeArrowheads="1"/>
          </p:cNvPicPr>
          <p:nvPr userDrawn="1"/>
        </p:nvPicPr>
        <p:blipFill>
          <a:blip r:embed="rId15" cstate="print">
            <a:lum bright="-22000" contrast="100000"/>
          </a:blip>
          <a:srcRect l="2621" t="75339" r="63525"/>
          <a:stretch>
            <a:fillRect/>
          </a:stretch>
        </p:blipFill>
        <p:spPr bwMode="auto">
          <a:xfrm>
            <a:off x="25400" y="6669088"/>
            <a:ext cx="9113838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 descr="http://1.bp.blogspot.com/-7tIahn6uTbE/UMqlcasrrsI/AAAAAAAAGH4/GK3PAnRwoHw/s1600/bendera+merah+putih+berkibar.jpg"/>
          <p:cNvPicPr>
            <a:picLocks noChangeAspect="1" noChangeArrowheads="1"/>
          </p:cNvPicPr>
          <p:nvPr userDrawn="1"/>
        </p:nvPicPr>
        <p:blipFill>
          <a:blip r:embed="rId16" cstate="print"/>
          <a:srcRect l="52373"/>
          <a:stretch>
            <a:fillRect/>
          </a:stretch>
        </p:blipFill>
        <p:spPr bwMode="auto">
          <a:xfrm>
            <a:off x="34925" y="15875"/>
            <a:ext cx="91043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  <p:sldLayoutId id="2147484563" r:id="rId2"/>
    <p:sldLayoutId id="2147484564" r:id="rId3"/>
    <p:sldLayoutId id="2147484565" r:id="rId4"/>
    <p:sldLayoutId id="2147484566" r:id="rId5"/>
    <p:sldLayoutId id="2147484567" r:id="rId6"/>
    <p:sldLayoutId id="2147484568" r:id="rId7"/>
    <p:sldLayoutId id="2147484569" r:id="rId8"/>
    <p:sldLayoutId id="2147484570" r:id="rId9"/>
    <p:sldLayoutId id="2147484571" r:id="rId10"/>
    <p:sldLayoutId id="2147484572" r:id="rId11"/>
    <p:sldLayoutId id="2147484573" r:id="rId12"/>
    <p:sldLayoutId id="214748458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dtest.ne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seleksibpjs.lmfebui.com/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-PM DJSN\Downloads\businessman-drawing-circle-select-group-people-standing-out-crowd_20693-322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6000"/>
                    </a14:imgEffect>
                    <a14:imgEffect>
                      <a14:brightnessContrast bright="-69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480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0" y="140464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d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PANITIA SELEKSI</a:t>
            </a: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BADAN PENYELENGGARA JAMINAN SOSIAL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07504" y="5301208"/>
            <a:ext cx="8928992" cy="72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indent="644525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spc="-15" dirty="0">
                <a:solidFill>
                  <a:srgbClr val="21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Calibri Light"/>
              </a:rPr>
              <a:t>SELEKSI CALON ANGGOTA DEWAS &amp; CALON ANGGOTA DIREKSI</a:t>
            </a:r>
          </a:p>
          <a:p>
            <a:pPr marL="12700" marR="5080" indent="644525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spc="-15" dirty="0">
                <a:solidFill>
                  <a:srgbClr val="212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Calibri Light"/>
              </a:rPr>
              <a:t>BPJS KESEHATAN  MASA  JABATAN  TAHUN 2021-2026</a:t>
            </a:r>
          </a:p>
        </p:txBody>
      </p:sp>
      <p:pic>
        <p:nvPicPr>
          <p:cNvPr id="1027" name="Picture 3" descr="C:\Users\HAL-PM DJSN\Downloads\203bd6e919ff85567cd03cb9d02254b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006" y="332656"/>
            <a:ext cx="890050" cy="95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3860428"/>
            <a:ext cx="9144001" cy="1080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12" y="398529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hangingPunct="1">
              <a:defRPr/>
            </a:pPr>
            <a:r>
              <a:rPr lang="en-US" sz="2400" b="1" i="1" spc="-5" dirty="0">
                <a:solidFill>
                  <a:srgbClr val="212A35"/>
                </a:solidFill>
                <a:latin typeface="Century Gothic"/>
                <a:cs typeface="Century Gothic"/>
              </a:rPr>
              <a:t>TECHNICAL MEETING SELEKSI KOMPETENSI </a:t>
            </a:r>
            <a:br>
              <a:rPr lang="en-US" sz="2400" b="1" i="1" spc="-5" dirty="0">
                <a:solidFill>
                  <a:srgbClr val="212A35"/>
                </a:solidFill>
                <a:latin typeface="Century Gothic"/>
                <a:cs typeface="Century Gothic"/>
              </a:rPr>
            </a:br>
            <a:r>
              <a:rPr lang="en-US" sz="2400" b="1" i="1" spc="-5" dirty="0">
                <a:solidFill>
                  <a:srgbClr val="212A35"/>
                </a:solidFill>
                <a:latin typeface="Century Gothic"/>
                <a:cs typeface="Century Gothic"/>
              </a:rPr>
              <a:t>BIDANG JAMINAN SOSIAL (CBT)</a:t>
            </a:r>
            <a:endParaRPr lang="en-US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HAL-PM DJSN\Downloads\businessman-drawing-circle-select-group-people-standing-out-crowd_20693-322.jpg">
            <a:extLst>
              <a:ext uri="{FF2B5EF4-FFF2-40B4-BE49-F238E27FC236}">
                <a16:creationId xmlns:a16="http://schemas.microsoft.com/office/drawing/2014/main" id="{AAC8549A-14CE-4C96-A526-63D54FA8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6000"/>
                    </a14:imgEffect>
                    <a14:imgEffect>
                      <a14:brightnessContrast bright="-69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33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2402" y="343163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sz="40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TERIMA KASIH</a:t>
            </a:r>
          </a:p>
        </p:txBody>
      </p:sp>
      <p:sp>
        <p:nvSpPr>
          <p:cNvPr id="5" name="Rectangle 4"/>
          <p:cNvSpPr/>
          <p:nvPr/>
        </p:nvSpPr>
        <p:spPr>
          <a:xfrm>
            <a:off x="286823" y="163049"/>
            <a:ext cx="156332" cy="1019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5A8EC8C-36A6-4E6D-A03F-97C70A7CD0F7}"/>
              </a:ext>
            </a:extLst>
          </p:cNvPr>
          <p:cNvSpPr/>
          <p:nvPr/>
        </p:nvSpPr>
        <p:spPr>
          <a:xfrm>
            <a:off x="286823" y="5355454"/>
            <a:ext cx="8677665" cy="1097882"/>
          </a:xfrm>
          <a:prstGeom prst="roundRect">
            <a:avLst/>
          </a:prstGeom>
          <a:solidFill>
            <a:schemeClr val="accent1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5979DE-6790-4AB3-9429-80F81C2104DA}"/>
              </a:ext>
            </a:extLst>
          </p:cNvPr>
          <p:cNvSpPr/>
          <p:nvPr/>
        </p:nvSpPr>
        <p:spPr>
          <a:xfrm>
            <a:off x="754209" y="5419207"/>
            <a:ext cx="7850239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b="1" dirty="0">
                <a:solidFill>
                  <a:schemeClr val="bg1"/>
                </a:solidFill>
                <a:latin typeface="Bahnschrift" panose="020B0502040204020203" pitchFamily="34" charset="0"/>
              </a:rPr>
              <a:t>Kantor BBPK </a:t>
            </a:r>
            <a:r>
              <a:rPr lang="en-ID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Kemenkes</a:t>
            </a:r>
            <a:r>
              <a:rPr lang="en-ID" b="1" dirty="0">
                <a:solidFill>
                  <a:schemeClr val="bg1"/>
                </a:solidFill>
                <a:latin typeface="Bahnschrift" panose="020B0502040204020203" pitchFamily="34" charset="0"/>
              </a:rPr>
              <a:t> RI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b="1" dirty="0">
                <a:solidFill>
                  <a:schemeClr val="bg1"/>
                </a:solidFill>
                <a:latin typeface="Bahnschrift" panose="020B0502040204020203" pitchFamily="34" charset="0"/>
              </a:rPr>
              <a:t>Jl. Hang </a:t>
            </a:r>
            <a:r>
              <a:rPr lang="en-ID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Jebat</a:t>
            </a:r>
            <a:r>
              <a:rPr lang="en-ID" b="1" dirty="0">
                <a:solidFill>
                  <a:schemeClr val="bg1"/>
                </a:solidFill>
                <a:latin typeface="Bahnschrift" panose="020B0502040204020203" pitchFamily="34" charset="0"/>
              </a:rPr>
              <a:t> Raya Blok F 3 </a:t>
            </a:r>
            <a:r>
              <a:rPr lang="en-ID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Kebayoran</a:t>
            </a:r>
            <a:r>
              <a:rPr lang="en-ID" b="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Baru</a:t>
            </a:r>
            <a:r>
              <a:rPr lang="en-ID" b="1" dirty="0">
                <a:solidFill>
                  <a:schemeClr val="bg1"/>
                </a:solidFill>
                <a:latin typeface="Bahnschrift" panose="020B0502040204020203" pitchFamily="34" charset="0"/>
              </a:rPr>
              <a:t>,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b="1" dirty="0">
                <a:solidFill>
                  <a:schemeClr val="bg1"/>
                </a:solidFill>
                <a:latin typeface="Bahnschrift" panose="020B0502040204020203" pitchFamily="34" charset="0"/>
              </a:rPr>
              <a:t>Jakarta Selatan 12120</a:t>
            </a:r>
            <a:endParaRPr lang="en-US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F79965-3D13-4284-B0E9-B74E95F250F5}"/>
              </a:ext>
            </a:extLst>
          </p:cNvPr>
          <p:cNvGrpSpPr/>
          <p:nvPr/>
        </p:nvGrpSpPr>
        <p:grpSpPr>
          <a:xfrm>
            <a:off x="947775" y="2532314"/>
            <a:ext cx="7691604" cy="1627085"/>
            <a:chOff x="2937212" y="1589115"/>
            <a:chExt cx="8402089" cy="191685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DD3A298-A5D7-4FB9-8D5A-D5E03E292CB3}"/>
                </a:ext>
              </a:extLst>
            </p:cNvPr>
            <p:cNvSpPr/>
            <p:nvPr/>
          </p:nvSpPr>
          <p:spPr>
            <a:xfrm>
              <a:off x="5475109" y="1735712"/>
              <a:ext cx="5864192" cy="77719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342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C557D5A-D4FC-469F-BDFF-55AE25F018CC}"/>
                </a:ext>
              </a:extLst>
            </p:cNvPr>
            <p:cNvSpPr/>
            <p:nvPr/>
          </p:nvSpPr>
          <p:spPr>
            <a:xfrm>
              <a:off x="5475109" y="2728771"/>
              <a:ext cx="5864192" cy="77719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342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A201832-EEF6-4068-830A-01AD03A7B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0823" y="2538959"/>
              <a:ext cx="895091" cy="8950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BF175F8-D064-4468-A88F-CE94A63B7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7582" y="1589115"/>
              <a:ext cx="895091" cy="8799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AFED28-69BA-4497-9A9F-E0ECA591818C}"/>
                </a:ext>
              </a:extLst>
            </p:cNvPr>
            <p:cNvSpPr/>
            <p:nvPr/>
          </p:nvSpPr>
          <p:spPr>
            <a:xfrm>
              <a:off x="5977359" y="1986784"/>
              <a:ext cx="2044149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D" dirty="0">
                  <a:latin typeface="Bookman Old Style" pitchFamily="18" charset="0"/>
                </a:rPr>
                <a:t>0812 1086 4884</a:t>
              </a:r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47CE620-4C7B-4296-AE3F-94EAFFFF8CD5}"/>
                </a:ext>
              </a:extLst>
            </p:cNvPr>
            <p:cNvSpPr/>
            <p:nvPr/>
          </p:nvSpPr>
          <p:spPr>
            <a:xfrm>
              <a:off x="5973386" y="2958876"/>
              <a:ext cx="2828018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D" dirty="0">
                  <a:latin typeface="Bookman Old Style" pitchFamily="18" charset="0"/>
                </a:rPr>
                <a:t>panselbpjsk@djsn.go.id</a:t>
              </a:r>
              <a:endParaRPr lang="en-US" dirty="0">
                <a:latin typeface="Bookman Old Style" pitchFamily="18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3B74BB5-EC4A-43BF-98B4-9095EC098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37212" y="1679253"/>
              <a:ext cx="1802655" cy="1802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041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55144B-C128-43F8-AA3F-1C91DB839E55}"/>
              </a:ext>
            </a:extLst>
          </p:cNvPr>
          <p:cNvSpPr/>
          <p:nvPr/>
        </p:nvSpPr>
        <p:spPr>
          <a:xfrm>
            <a:off x="1995663" y="2544712"/>
            <a:ext cx="648072" cy="2822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9A3365-B36B-4937-A6F2-2E88CDE88B21}"/>
              </a:ext>
            </a:extLst>
          </p:cNvPr>
          <p:cNvSpPr/>
          <p:nvPr/>
        </p:nvSpPr>
        <p:spPr>
          <a:xfrm>
            <a:off x="1995663" y="3722816"/>
            <a:ext cx="648072" cy="2822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365047-8868-4A0B-A0B7-E08F65C50B96}"/>
              </a:ext>
            </a:extLst>
          </p:cNvPr>
          <p:cNvSpPr/>
          <p:nvPr/>
        </p:nvSpPr>
        <p:spPr>
          <a:xfrm>
            <a:off x="1995663" y="4581128"/>
            <a:ext cx="648072" cy="2822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700AD1-E182-4CCF-B28E-185AB61D2731}"/>
              </a:ext>
            </a:extLst>
          </p:cNvPr>
          <p:cNvSpPr/>
          <p:nvPr/>
        </p:nvSpPr>
        <p:spPr>
          <a:xfrm>
            <a:off x="1995663" y="5390703"/>
            <a:ext cx="648072" cy="2822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FFF2FC-A67E-40A5-A55A-9ABF4B9D2DBC}"/>
              </a:ext>
            </a:extLst>
          </p:cNvPr>
          <p:cNvSpPr/>
          <p:nvPr/>
        </p:nvSpPr>
        <p:spPr>
          <a:xfrm>
            <a:off x="1995663" y="6137908"/>
            <a:ext cx="648072" cy="2822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05ABD9-D6C4-4A2F-BE11-C80E6E0834D6}"/>
              </a:ext>
            </a:extLst>
          </p:cNvPr>
          <p:cNvSpPr/>
          <p:nvPr/>
        </p:nvSpPr>
        <p:spPr>
          <a:xfrm>
            <a:off x="1995663" y="1346552"/>
            <a:ext cx="648072" cy="2822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FBC82-1C57-4F69-B12A-6730BE5E09DF}"/>
              </a:ext>
            </a:extLst>
          </p:cNvPr>
          <p:cNvSpPr/>
          <p:nvPr/>
        </p:nvSpPr>
        <p:spPr>
          <a:xfrm>
            <a:off x="0" y="0"/>
            <a:ext cx="2319699" cy="6858000"/>
          </a:xfrm>
          <a:prstGeom prst="rect">
            <a:avLst/>
          </a:prstGeom>
          <a:solidFill>
            <a:srgbClr val="FCFA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2CB388-DA80-4AAE-91CC-4DBF82225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23387" r="58826" b="12182"/>
          <a:stretch/>
        </p:blipFill>
        <p:spPr>
          <a:xfrm>
            <a:off x="0" y="1274544"/>
            <a:ext cx="2319699" cy="489654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813001" y="1137647"/>
            <a:ext cx="6336704" cy="533800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61645" algn="l"/>
                <a:tab pos="462280" algn="l"/>
              </a:tabLst>
            </a:pPr>
            <a:r>
              <a:rPr lang="id-ID" sz="2200" b="0" spc="-10" dirty="0">
                <a:latin typeface="Bahnschrift" panose="020B0502040204020203" pitchFamily="34" charset="0"/>
                <a:cs typeface="Calibri Light" panose="020F0302020204030204" pitchFamily="34" charset="0"/>
              </a:rPr>
              <a:t>Jaringan internat yg stabil / Wi Fi (Indihome, BizNet FirstMedia), kuota internet minimal 20GB dengan kualitas sinyal/jaringan yang kuat </a:t>
            </a:r>
          </a:p>
          <a:p>
            <a:pPr marL="120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61645" algn="l"/>
                <a:tab pos="462280" algn="l"/>
              </a:tabLst>
            </a:pPr>
            <a:r>
              <a:rPr lang="id-ID" sz="2200" spc="-10" dirty="0">
                <a:latin typeface="Bahnschrift" panose="020B0502040204020203" pitchFamily="34" charset="0"/>
                <a:cs typeface="Calibri Light" panose="020F0302020204030204" pitchFamily="34" charset="0"/>
              </a:rPr>
              <a:t>Kecepatan internet yg direkomendasikan: download speed &gt; 5 Mbps ; upload speed &gt; 1 Mbps (cek speed: </a:t>
            </a:r>
            <a:r>
              <a:rPr lang="id-ID" sz="2200" spc="-10" dirty="0">
                <a:latin typeface="Bahnschrift" panose="020B0502040204020203" pitchFamily="34" charset="0"/>
                <a:cs typeface="Calibri Light" panose="020F0302020204030204" pitchFamily="34" charset="0"/>
                <a:hlinkClick r:id="rId3"/>
              </a:rPr>
              <a:t>www.speedtest.net</a:t>
            </a:r>
            <a:r>
              <a:rPr lang="id-ID" sz="2200" spc="-10" dirty="0">
                <a:latin typeface="Bahnschrift" panose="020B0502040204020203" pitchFamily="34" charset="0"/>
                <a:cs typeface="Calibri Light" panose="020F0302020204030204" pitchFamily="34" charset="0"/>
              </a:rPr>
              <a:t>)</a:t>
            </a:r>
          </a:p>
          <a:p>
            <a:pPr marL="120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61645" algn="l"/>
                <a:tab pos="462280" algn="l"/>
              </a:tabLst>
            </a:pPr>
            <a:r>
              <a:rPr lang="id-ID" sz="2200" spc="-10" dirty="0">
                <a:latin typeface="Bahnschrift" panose="020B0502040204020203" pitchFamily="34" charset="0"/>
                <a:cs typeface="Calibri Light" panose="020F0302020204030204" pitchFamily="34" charset="0"/>
              </a:rPr>
              <a:t>Bekerja dengan menggunakan desktop / laptop dengan daya terisi penuh (</a:t>
            </a:r>
            <a:r>
              <a:rPr lang="id-ID" sz="2200" i="1" spc="-10" dirty="0">
                <a:latin typeface="Bahnschrift" panose="020B0502040204020203" pitchFamily="34" charset="0"/>
                <a:cs typeface="Calibri Light" panose="020F0302020204030204" pitchFamily="34" charset="0"/>
              </a:rPr>
              <a:t>fully charged</a:t>
            </a:r>
            <a:r>
              <a:rPr lang="id-ID" sz="2200" spc="-10" dirty="0">
                <a:latin typeface="Bahnschrift" panose="020B0502040204020203" pitchFamily="34" charset="0"/>
                <a:cs typeface="Calibri Light" panose="020F0302020204030204" pitchFamily="34" charset="0"/>
              </a:rPr>
              <a:t>)</a:t>
            </a:r>
          </a:p>
          <a:p>
            <a:pPr marL="120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61645" algn="l"/>
                <a:tab pos="462280" algn="l"/>
              </a:tabLst>
            </a:pPr>
            <a:r>
              <a:rPr lang="id-ID" sz="2200" spc="-10" dirty="0">
                <a:latin typeface="Bahnschrift" panose="020B0502040204020203" pitchFamily="34" charset="0"/>
                <a:cs typeface="Calibri Light" panose="020F0302020204030204" pitchFamily="34" charset="0"/>
              </a:rPr>
              <a:t>Spesifikasi laptop minimal: Icore 3, RAM &gt; 2GB, tidak lambat</a:t>
            </a:r>
          </a:p>
          <a:p>
            <a:pPr marL="120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61645" algn="l"/>
                <a:tab pos="462280" algn="l"/>
              </a:tabLst>
            </a:pPr>
            <a:r>
              <a:rPr lang="id-ID" sz="2200" spc="-10" dirty="0">
                <a:latin typeface="Bahnschrift" panose="020B0502040204020203" pitchFamily="34" charset="0"/>
                <a:cs typeface="Calibri Light" panose="020F0302020204030204" pitchFamily="34" charset="0"/>
              </a:rPr>
              <a:t>Operating System (OS) minimal: Windows 7, Mavericks</a:t>
            </a:r>
          </a:p>
          <a:p>
            <a:pPr marL="120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61645" algn="l"/>
                <a:tab pos="462280" algn="l"/>
              </a:tabLst>
            </a:pPr>
            <a:r>
              <a:rPr lang="id-ID" sz="2200" spc="-10" dirty="0">
                <a:latin typeface="Bahnschrift" panose="020B0502040204020203" pitchFamily="34" charset="0"/>
                <a:cs typeface="Calibri Light" panose="020F0302020204030204" pitchFamily="34" charset="0"/>
              </a:rPr>
              <a:t>Web cam berfungsi baik</a:t>
            </a:r>
            <a:endParaRPr lang="en-ID" sz="2200" dirty="0">
              <a:latin typeface="Bahnschrift" panose="020B0502040204020203" pitchFamily="34" charset="0"/>
              <a:cs typeface="Calibri Light" panose="020F03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FB71B06-FF94-4309-981C-5F77255E64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550"/>
          <a:stretch/>
        </p:blipFill>
        <p:spPr>
          <a:xfrm>
            <a:off x="8244408" y="6093297"/>
            <a:ext cx="883997" cy="764703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5A07DE8-DE36-4EC4-9A50-11664783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47662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algn="ctr">
              <a:defRPr/>
            </a:pPr>
            <a:fld id="{75F4D113-21F0-492A-9CFE-861DDDD40740}" type="slidenum">
              <a:rPr lang="id-ID" sz="1500" b="1">
                <a:solidFill>
                  <a:schemeClr val="bg1"/>
                </a:solidFill>
              </a:rPr>
              <a:pPr algn="ctr">
                <a:defRPr/>
              </a:pPr>
              <a:t>2</a:t>
            </a:fld>
            <a:endParaRPr lang="id-ID" sz="1500" b="1" dirty="0">
              <a:solidFill>
                <a:schemeClr val="bg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AF8FA9A-AFBA-4002-979E-ED7822FBC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901" y="158628"/>
            <a:ext cx="9144000" cy="9661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7CB4732-19F4-41D3-A198-2FB2954A36A4}"/>
              </a:ext>
            </a:extLst>
          </p:cNvPr>
          <p:cNvSpPr/>
          <p:nvPr/>
        </p:nvSpPr>
        <p:spPr>
          <a:xfrm>
            <a:off x="1721877" y="307343"/>
            <a:ext cx="4824536" cy="668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3000" b="1" spc="-5" dirty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Century Gothic"/>
              </a:rPr>
              <a:t>PERANGKAT &amp; FASILITAS</a:t>
            </a:r>
            <a:endParaRPr lang="ko-KR" altLang="en-US" sz="3000" b="1" dirty="0">
              <a:solidFill>
                <a:schemeClr val="tx1"/>
              </a:solidFill>
              <a:latin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928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55144B-C128-43F8-AA3F-1C91DB839E55}"/>
              </a:ext>
            </a:extLst>
          </p:cNvPr>
          <p:cNvSpPr/>
          <p:nvPr/>
        </p:nvSpPr>
        <p:spPr>
          <a:xfrm>
            <a:off x="1995663" y="3251839"/>
            <a:ext cx="648072" cy="2822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9A3365-B36B-4937-A6F2-2E88CDE88B21}"/>
              </a:ext>
            </a:extLst>
          </p:cNvPr>
          <p:cNvSpPr/>
          <p:nvPr/>
        </p:nvSpPr>
        <p:spPr>
          <a:xfrm>
            <a:off x="1995663" y="4171359"/>
            <a:ext cx="648072" cy="2822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700AD1-E182-4CCF-B28E-185AB61D2731}"/>
              </a:ext>
            </a:extLst>
          </p:cNvPr>
          <p:cNvSpPr/>
          <p:nvPr/>
        </p:nvSpPr>
        <p:spPr>
          <a:xfrm>
            <a:off x="1995663" y="5605735"/>
            <a:ext cx="648072" cy="2822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05ABD9-D6C4-4A2F-BE11-C80E6E0834D6}"/>
              </a:ext>
            </a:extLst>
          </p:cNvPr>
          <p:cNvSpPr/>
          <p:nvPr/>
        </p:nvSpPr>
        <p:spPr>
          <a:xfrm>
            <a:off x="1995663" y="1795095"/>
            <a:ext cx="648072" cy="2822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FBC82-1C57-4F69-B12A-6730BE5E09DF}"/>
              </a:ext>
            </a:extLst>
          </p:cNvPr>
          <p:cNvSpPr/>
          <p:nvPr/>
        </p:nvSpPr>
        <p:spPr>
          <a:xfrm>
            <a:off x="0" y="0"/>
            <a:ext cx="2319699" cy="6858000"/>
          </a:xfrm>
          <a:prstGeom prst="rect">
            <a:avLst/>
          </a:prstGeom>
          <a:solidFill>
            <a:srgbClr val="FCFA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2CB388-DA80-4AAE-91CC-4DBF82225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23387" r="58826" b="12182"/>
          <a:stretch/>
        </p:blipFill>
        <p:spPr>
          <a:xfrm>
            <a:off x="0" y="1274544"/>
            <a:ext cx="2319699" cy="489654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838128" y="1557693"/>
            <a:ext cx="6198368" cy="4391587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065">
              <a:spcBef>
                <a:spcPts val="600"/>
              </a:spcBef>
              <a:spcAft>
                <a:spcPts val="600"/>
              </a:spcAft>
              <a:tabLst>
                <a:tab pos="461645" algn="l"/>
                <a:tab pos="462280" algn="l"/>
              </a:tabLst>
            </a:pPr>
            <a:r>
              <a:rPr lang="id-ID" sz="2200" spc="-10" dirty="0">
                <a:latin typeface="Bahnschrift" panose="020B0502040204020203" pitchFamily="34" charset="0"/>
                <a:cs typeface="Calibri Light"/>
              </a:rPr>
              <a:t>Web browser: 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Google Chrome 48.+ dan Mozilla Firefox 44.+ (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Penggunaan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Internet Explorer, Safari, dan </a:t>
            </a:r>
            <a:r>
              <a:rPr lang="en-US" sz="2200" i="1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browser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lainnya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sangat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tidak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disarankan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  <a:endParaRPr lang="id-ID" sz="2200" dirty="0">
              <a:latin typeface="Bahnschrift" panose="020B0502040204020203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2065">
              <a:spcBef>
                <a:spcPts val="600"/>
              </a:spcBef>
              <a:spcAft>
                <a:spcPts val="600"/>
              </a:spcAft>
              <a:tabLst>
                <a:tab pos="461645" algn="l"/>
                <a:tab pos="462280" algn="l"/>
              </a:tabLst>
            </a:pPr>
            <a:r>
              <a:rPr lang="id-ID" sz="2200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Setting tanggal dan waktu pada desktop/laptop menyesuaikan </a:t>
            </a:r>
            <a:r>
              <a:rPr lang="id-ID" sz="2200" b="1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WIB</a:t>
            </a:r>
            <a:endParaRPr lang="en-ID" sz="2200" b="1" dirty="0">
              <a:latin typeface="Bahnschrift" panose="020B0502040204020203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2065">
              <a:spcBef>
                <a:spcPts val="600"/>
              </a:spcBef>
              <a:spcAft>
                <a:spcPts val="600"/>
              </a:spcAft>
              <a:tabLst>
                <a:tab pos="461645" algn="l"/>
                <a:tab pos="462280" algn="l"/>
              </a:tabLst>
            </a:pPr>
            <a:r>
              <a:rPr lang="id-ID" sz="2200" spc="-10" dirty="0">
                <a:latin typeface="Bahnschrift" panose="020B0502040204020203" pitchFamily="34" charset="0"/>
                <a:cs typeface="Calibri Light"/>
              </a:rPr>
              <a:t> </a:t>
            </a:r>
            <a:r>
              <a:rPr lang="id-ID" sz="2200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Disarankan menggunakan </a:t>
            </a:r>
            <a:r>
              <a:rPr lang="id-ID" sz="2200" i="1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head</a:t>
            </a:r>
            <a:r>
              <a:rPr lang="en-US" sz="2200" i="1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phone</a:t>
            </a:r>
            <a:r>
              <a:rPr lang="id-ID" sz="2200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atau </a:t>
            </a:r>
            <a:r>
              <a:rPr lang="id-ID" sz="2200" i="1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earphone</a:t>
            </a:r>
            <a:r>
              <a:rPr lang="id-ID" sz="2200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dengan </a:t>
            </a:r>
            <a:r>
              <a:rPr lang="id-ID" sz="2200" i="1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microphone</a:t>
            </a:r>
            <a:r>
              <a:rPr lang="id-ID" sz="2200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untuk kenyamanan komunikasi melalui </a:t>
            </a:r>
            <a:r>
              <a:rPr lang="id-ID" sz="2200" i="1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video conference 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200" i="1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External Speaker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sangat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tidak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disarankan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  <a:endParaRPr lang="id-ID" sz="2200" dirty="0">
              <a:latin typeface="Bahnschrift" panose="020B0502040204020203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2065">
              <a:spcBef>
                <a:spcPts val="600"/>
              </a:spcBef>
              <a:spcAft>
                <a:spcPts val="600"/>
              </a:spcAft>
              <a:tabLst>
                <a:tab pos="461645" algn="l"/>
                <a:tab pos="462280" algn="l"/>
              </a:tabLst>
            </a:pPr>
            <a:r>
              <a:rPr lang="id-ID" sz="2200" dirty="0">
                <a:latin typeface="Bahnschrift" panose="020B0502040204020203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Ruangan privat, bebas gangguan </a:t>
            </a:r>
            <a:endParaRPr lang="en-ID" sz="2200" dirty="0">
              <a:latin typeface="Bahnschrift" panose="020B0502040204020203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FB71B06-FF94-4309-981C-5F77255E64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550"/>
          <a:stretch/>
        </p:blipFill>
        <p:spPr>
          <a:xfrm>
            <a:off x="8244408" y="6093297"/>
            <a:ext cx="883997" cy="764703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5A07DE8-DE36-4EC4-9A50-11664783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47662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algn="ctr">
              <a:defRPr/>
            </a:pPr>
            <a:fld id="{75F4D113-21F0-492A-9CFE-861DDDD40740}" type="slidenum">
              <a:rPr lang="id-ID" sz="1500" b="1">
                <a:solidFill>
                  <a:schemeClr val="bg1"/>
                </a:solidFill>
              </a:rPr>
              <a:pPr algn="ctr">
                <a:defRPr/>
              </a:pPr>
              <a:t>3</a:t>
            </a:fld>
            <a:endParaRPr lang="id-ID" sz="1500" b="1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48BBD3-25E7-4C29-B722-B60162274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851" y="255657"/>
            <a:ext cx="9144000" cy="96611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DD31219-1500-4D88-BAA6-43926B836E2C}"/>
              </a:ext>
            </a:extLst>
          </p:cNvPr>
          <p:cNvSpPr/>
          <p:nvPr/>
        </p:nvSpPr>
        <p:spPr>
          <a:xfrm>
            <a:off x="1721927" y="404372"/>
            <a:ext cx="4824536" cy="668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3000" b="1" spc="-5" dirty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Century Gothic"/>
              </a:rPr>
              <a:t>PERANGKAT &amp; FASILITAS</a:t>
            </a:r>
            <a:endParaRPr lang="ko-KR" altLang="en-US" sz="3000" b="1" dirty="0">
              <a:solidFill>
                <a:schemeClr val="tx1"/>
              </a:solidFill>
              <a:latin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705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5691BA1-10D7-43EF-81C8-CD89D01A3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01" y="158628"/>
            <a:ext cx="9144000" cy="9661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DA78B6-BD20-4D50-A81C-1739392CA9EC}"/>
              </a:ext>
            </a:extLst>
          </p:cNvPr>
          <p:cNvSpPr/>
          <p:nvPr/>
        </p:nvSpPr>
        <p:spPr>
          <a:xfrm>
            <a:off x="958308" y="6552005"/>
            <a:ext cx="7153465" cy="9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object 12"/>
          <p:cNvSpPr txBox="1"/>
          <p:nvPr/>
        </p:nvSpPr>
        <p:spPr>
          <a:xfrm>
            <a:off x="389381" y="1087824"/>
            <a:ext cx="8291320" cy="4861456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461645" indent="-449580">
              <a:spcBef>
                <a:spcPts val="1305"/>
              </a:spcBef>
              <a:buFont typeface="Wingdings"/>
              <a:buChar char=""/>
              <a:tabLst>
                <a:tab pos="461645" algn="l"/>
                <a:tab pos="462280" algn="l"/>
              </a:tabLst>
            </a:pP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wajib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menjaga kerahasiaan dokumen dan tidak menyebarluaskan materi soal yang diberikan selama kegiatan </a:t>
            </a:r>
            <a:r>
              <a:rPr lang="en-US" sz="2400" i="1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CBT</a:t>
            </a:r>
            <a:r>
              <a:rPr lang="id-ID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berlangsung melalui media apapun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video,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teks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dsb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d-ID" sz="24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645" indent="-449580">
              <a:spcBef>
                <a:spcPts val="1305"/>
              </a:spcBef>
              <a:buFont typeface="Wingdings"/>
              <a:buChar char=""/>
              <a:tabLst>
                <a:tab pos="461645" algn="l"/>
                <a:tab pos="462280" algn="l"/>
              </a:tabLst>
            </a:pP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wajib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menyalakan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video di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GoogleMeet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diperkenankan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fitur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blur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fitur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background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 </a:t>
            </a:r>
            <a:r>
              <a:rPr lang="en-US" sz="2400" i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CBT</a:t>
            </a:r>
            <a:r>
              <a:rPr lang="id-ID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berlangsung</a:t>
            </a:r>
          </a:p>
          <a:p>
            <a:pPr marL="461645" indent="-449580">
              <a:spcBef>
                <a:spcPts val="1305"/>
              </a:spcBef>
              <a:buFont typeface="Wingdings"/>
              <a:buChar char=""/>
              <a:tabLst>
                <a:tab pos="461645" algn="l"/>
                <a:tab pos="462280" algn="l"/>
              </a:tabLst>
            </a:pP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wajib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menjaga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ketenangan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 </a:t>
            </a:r>
            <a:r>
              <a:rPr lang="en-US" sz="2400" i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CBT</a:t>
            </a:r>
            <a:r>
              <a:rPr lang="id-ID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berlangsung </a:t>
            </a:r>
          </a:p>
          <a:p>
            <a:pPr marL="461645" indent="-449580">
              <a:spcBef>
                <a:spcPts val="1305"/>
              </a:spcBef>
              <a:buFont typeface="Wingdings"/>
              <a:buChar char=""/>
              <a:tabLst>
                <a:tab pos="461645" algn="l"/>
                <a:tab pos="462280" algn="l"/>
              </a:tabLst>
            </a:pP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wajib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hadir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menit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dimulai</a:t>
            </a:r>
            <a:endParaRPr lang="id-ID" sz="24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645" indent="-449580">
              <a:spcBef>
                <a:spcPts val="1305"/>
              </a:spcBef>
              <a:buFont typeface="Wingdings"/>
              <a:buChar char=""/>
              <a:tabLst>
                <a:tab pos="461645" algn="l"/>
                <a:tab pos="462280" algn="l"/>
              </a:tabLst>
            </a:pP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wajib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mengenakan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pakaian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sopan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</a:t>
            </a:r>
            <a:endParaRPr lang="en-ID" sz="24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27BF7-5048-4C5B-AEDF-C91A0F1A9C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550"/>
          <a:stretch/>
        </p:blipFill>
        <p:spPr>
          <a:xfrm>
            <a:off x="8244408" y="6093297"/>
            <a:ext cx="883997" cy="764703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41A0D5-1214-42E2-B22E-92809AC7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47662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algn="ctr">
              <a:defRPr/>
            </a:pPr>
            <a:fld id="{75F4D113-21F0-492A-9CFE-861DDDD40740}" type="slidenum">
              <a:rPr lang="id-ID" sz="1500" b="1">
                <a:solidFill>
                  <a:schemeClr val="bg1"/>
                </a:solidFill>
              </a:rPr>
              <a:pPr algn="ctr">
                <a:defRPr/>
              </a:pPr>
              <a:t>4</a:t>
            </a:fld>
            <a:endParaRPr lang="id-ID" sz="15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F5A0B2-1C2C-468B-B1CB-BC7B4A86DA2A}"/>
              </a:ext>
            </a:extLst>
          </p:cNvPr>
          <p:cNvSpPr/>
          <p:nvPr/>
        </p:nvSpPr>
        <p:spPr>
          <a:xfrm>
            <a:off x="1968799" y="305995"/>
            <a:ext cx="4824536" cy="668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pc="-5" dirty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Century Gothic"/>
              </a:rPr>
              <a:t>TATA TERTIB</a:t>
            </a:r>
            <a:endParaRPr lang="ko-KR" altLang="en-US" sz="3000" b="1" dirty="0">
              <a:solidFill>
                <a:schemeClr val="tx1"/>
              </a:solidFill>
              <a:latin typeface="Adobe Heiti Std R" panose="020B0400000000000000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6A26D-F1EC-4D9B-ABC7-C50335A59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708" y="5667297"/>
            <a:ext cx="1166242" cy="1247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F2DC30-22AF-4E26-9AB9-7662A8D04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77758" y="-30262"/>
            <a:ext cx="1166242" cy="12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4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8F3CD7-FE78-4AE4-85EE-E5B5050EF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01" y="158628"/>
            <a:ext cx="9144000" cy="9661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DA78B6-BD20-4D50-A81C-1739392CA9EC}"/>
              </a:ext>
            </a:extLst>
          </p:cNvPr>
          <p:cNvSpPr/>
          <p:nvPr/>
        </p:nvSpPr>
        <p:spPr>
          <a:xfrm>
            <a:off x="958308" y="6552005"/>
            <a:ext cx="7153465" cy="9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object 12"/>
          <p:cNvSpPr txBox="1"/>
          <p:nvPr/>
        </p:nvSpPr>
        <p:spPr>
          <a:xfrm>
            <a:off x="683568" y="1774394"/>
            <a:ext cx="8064896" cy="3252814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461645" indent="-449580">
              <a:spcBef>
                <a:spcPts val="1305"/>
              </a:spcBef>
              <a:buFont typeface="Wingdings"/>
              <a:buChar char=""/>
              <a:tabLst>
                <a:tab pos="461645" algn="l"/>
                <a:tab pos="462280" algn="l"/>
              </a:tabLst>
            </a:pP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Mengajukan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pertanyaan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sopan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645" indent="-449580">
              <a:spcBef>
                <a:spcPts val="1305"/>
              </a:spcBef>
              <a:buFont typeface="Wingdings"/>
              <a:buChar char=""/>
              <a:tabLst>
                <a:tab pos="461645" algn="l"/>
                <a:tab pos="462280" algn="l"/>
              </a:tabLst>
            </a:pPr>
            <a:r>
              <a:rPr lang="id-ID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Dilarang m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engganggu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kelancaran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jalannya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CBT</a:t>
            </a:r>
            <a:endParaRPr lang="en-ID" sz="24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645" indent="-449580">
              <a:spcBef>
                <a:spcPts val="1305"/>
              </a:spcBef>
              <a:buFont typeface="Wingdings"/>
              <a:buChar char=""/>
              <a:tabLst>
                <a:tab pos="461645" algn="l"/>
                <a:tab pos="462280" algn="l"/>
              </a:tabLst>
            </a:pPr>
            <a:r>
              <a:rPr lang="id-ID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Dilarang b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erbicara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lain/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membicarakan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jawaban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lain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pengawas</a:t>
            </a:r>
            <a:endParaRPr lang="en-ID" sz="24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645" indent="-449580">
              <a:spcBef>
                <a:spcPts val="1305"/>
              </a:spcBef>
              <a:buFont typeface="Wingdings"/>
              <a:buChar char=""/>
              <a:tabLst>
                <a:tab pos="461645" algn="l"/>
                <a:tab pos="462280" algn="l"/>
              </a:tabLst>
            </a:pPr>
            <a:r>
              <a:rPr lang="id-ID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Dilarang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Berusaha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sah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memperoleh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jawaban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soal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mengakses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media lain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meminta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bantuan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lain).</a:t>
            </a:r>
            <a:endParaRPr lang="en-ID" sz="24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27BF7-5048-4C5B-AEDF-C91A0F1A9C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550"/>
          <a:stretch/>
        </p:blipFill>
        <p:spPr>
          <a:xfrm>
            <a:off x="8244408" y="6093297"/>
            <a:ext cx="883997" cy="764703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41A0D5-1214-42E2-B22E-92809AC7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47662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algn="ctr">
              <a:defRPr/>
            </a:pPr>
            <a:fld id="{75F4D113-21F0-492A-9CFE-861DDDD40740}" type="slidenum">
              <a:rPr lang="id-ID" sz="1500" b="1">
                <a:solidFill>
                  <a:schemeClr val="bg1"/>
                </a:solidFill>
              </a:rPr>
              <a:pPr algn="ctr">
                <a:defRPr/>
              </a:pPr>
              <a:t>5</a:t>
            </a:fld>
            <a:endParaRPr lang="id-ID" sz="15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F5A0B2-1C2C-468B-B1CB-BC7B4A86DA2A}"/>
              </a:ext>
            </a:extLst>
          </p:cNvPr>
          <p:cNvSpPr/>
          <p:nvPr/>
        </p:nvSpPr>
        <p:spPr>
          <a:xfrm>
            <a:off x="1968799" y="305995"/>
            <a:ext cx="4824536" cy="668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pc="-5" dirty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Century Gothic"/>
              </a:rPr>
              <a:t>TATA TERTIB</a:t>
            </a:r>
            <a:endParaRPr lang="ko-KR" altLang="en-US" sz="3000" b="1" dirty="0">
              <a:solidFill>
                <a:schemeClr val="tx1"/>
              </a:solidFill>
              <a:latin typeface="Adobe Heiti Std R" panose="020B0400000000000000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6A26D-F1EC-4D9B-ABC7-C50335A59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708" y="5667297"/>
            <a:ext cx="1166242" cy="1247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F2DC30-22AF-4E26-9AB9-7662A8D04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77758" y="-30262"/>
            <a:ext cx="1166242" cy="12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0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7EF6931-3CA0-40BD-82AA-49BD0F32D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01" y="158628"/>
            <a:ext cx="9144000" cy="96611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01431D-5851-467C-A726-00CD68B70C9C}"/>
              </a:ext>
            </a:extLst>
          </p:cNvPr>
          <p:cNvSpPr/>
          <p:nvPr/>
        </p:nvSpPr>
        <p:spPr>
          <a:xfrm>
            <a:off x="251520" y="1340768"/>
            <a:ext cx="8495928" cy="5156709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object 12"/>
          <p:cNvSpPr txBox="1"/>
          <p:nvPr/>
        </p:nvSpPr>
        <p:spPr>
          <a:xfrm>
            <a:off x="566200" y="1368797"/>
            <a:ext cx="7941797" cy="494558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461645" indent="-449580">
              <a:spcBef>
                <a:spcPts val="600"/>
              </a:spcBef>
              <a:spcAft>
                <a:spcPts val="0"/>
              </a:spcAft>
              <a:buFont typeface="Wingdings"/>
              <a:buChar char=""/>
              <a:tabLst>
                <a:tab pos="461645" algn="l"/>
                <a:tab pos="462280" algn="l"/>
              </a:tabLst>
            </a:pP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Nama dan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alamat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Email yang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terdaftar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Registrasi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bergabung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Google Meet</a:t>
            </a:r>
          </a:p>
          <a:p>
            <a:pPr marL="461645" indent="-449580">
              <a:spcBef>
                <a:spcPts val="600"/>
              </a:spcBef>
              <a:spcAft>
                <a:spcPts val="0"/>
              </a:spcAft>
              <a:buFont typeface="Wingdings"/>
              <a:buChar char=""/>
              <a:tabLst>
                <a:tab pos="461645" algn="l"/>
                <a:tab pos="462280" algn="l"/>
              </a:tabLst>
            </a:pPr>
            <a:r>
              <a:rPr lang="en-US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d-ID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 terdiri dari 2 jenis soal, yakni: </a:t>
            </a:r>
            <a:r>
              <a:rPr lang="id-ID" sz="2400" i="1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choice </a:t>
            </a:r>
            <a:r>
              <a:rPr lang="id-ID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essay</a:t>
            </a:r>
          </a:p>
          <a:p>
            <a:pPr marL="461645" indent="-449580">
              <a:spcBef>
                <a:spcPts val="600"/>
              </a:spcBef>
              <a:spcAft>
                <a:spcPts val="0"/>
              </a:spcAft>
              <a:buFont typeface="Wingdings"/>
              <a:buChar char=""/>
              <a:tabLst>
                <a:tab pos="461645" algn="l"/>
                <a:tab pos="462280" algn="l"/>
              </a:tabLst>
            </a:pPr>
            <a:r>
              <a:rPr lang="id-ID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Waktu pengerjaan soal diatur oleh sistem, bacalah petunjuk soal dan ikuti panduan/instruksi Host dalam mengerjakan tugas</a:t>
            </a:r>
          </a:p>
          <a:p>
            <a:pPr marL="461645" indent="-449580">
              <a:spcBef>
                <a:spcPts val="600"/>
              </a:spcBef>
              <a:spcAft>
                <a:spcPts val="0"/>
              </a:spcAft>
              <a:buFont typeface="Wingdings"/>
              <a:buChar char=""/>
              <a:tabLst>
                <a:tab pos="461645" algn="l"/>
                <a:tab pos="462280" algn="l"/>
              </a:tabLst>
            </a:pPr>
            <a:r>
              <a:rPr lang="id-ID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Ketentuan penilaian </a:t>
            </a:r>
            <a:r>
              <a:rPr lang="id-ID" sz="2400" i="1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choice</a:t>
            </a:r>
            <a:r>
              <a:rPr lang="id-ID" sz="24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54025">
              <a:spcBef>
                <a:spcPts val="300"/>
              </a:spcBef>
              <a:tabLst>
                <a:tab pos="461645" algn="l"/>
                <a:tab pos="462280" algn="l"/>
              </a:tabLst>
            </a:pPr>
            <a:r>
              <a:rPr lang="id-ID" sz="2400" b="1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Jawaban BENAR	: nilai +2</a:t>
            </a:r>
          </a:p>
          <a:p>
            <a:pPr marL="454025">
              <a:spcBef>
                <a:spcPts val="300"/>
              </a:spcBef>
              <a:tabLst>
                <a:tab pos="461645" algn="l"/>
                <a:tab pos="462280" algn="l"/>
              </a:tabLst>
            </a:pPr>
            <a:r>
              <a:rPr lang="id-ID" sz="2400" b="1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Jawaban SALAH	: nilai -1</a:t>
            </a:r>
          </a:p>
          <a:p>
            <a:pPr marL="454025">
              <a:spcBef>
                <a:spcPts val="300"/>
              </a:spcBef>
              <a:tabLst>
                <a:tab pos="461645" algn="l"/>
                <a:tab pos="462280" algn="l"/>
              </a:tabLst>
            </a:pPr>
            <a:r>
              <a:rPr lang="id-ID" sz="2400" b="1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 Menjawab	: nilai 0</a:t>
            </a:r>
            <a:endParaRPr lang="en-US" sz="2400" b="1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321014-B7B3-4FDA-9DD0-AA4C20B79A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2" y="-89694"/>
            <a:ext cx="1968799" cy="1657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F04270-A4FD-4DE7-A540-B2AB9D20AC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550"/>
          <a:stretch/>
        </p:blipFill>
        <p:spPr>
          <a:xfrm>
            <a:off x="8244408" y="6093297"/>
            <a:ext cx="883997" cy="76470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E387FF-E0F9-4AB7-856A-89F50CE6E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47662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algn="ctr">
              <a:defRPr/>
            </a:pPr>
            <a:fld id="{75F4D113-21F0-492A-9CFE-861DDDD40740}" type="slidenum">
              <a:rPr lang="id-ID" sz="1500" b="1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id-ID" sz="15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7D129-CE3C-45C8-9492-420BA34C8C4B}"/>
              </a:ext>
            </a:extLst>
          </p:cNvPr>
          <p:cNvSpPr/>
          <p:nvPr/>
        </p:nvSpPr>
        <p:spPr>
          <a:xfrm>
            <a:off x="1968799" y="305995"/>
            <a:ext cx="4824536" cy="668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3000" b="1" spc="-5" dirty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Century Gothic"/>
              </a:rPr>
              <a:t>MOHON DIPERHATIKAN</a:t>
            </a:r>
          </a:p>
        </p:txBody>
      </p:sp>
    </p:spTree>
    <p:extLst>
      <p:ext uri="{BB962C8B-B14F-4D97-AF65-F5344CB8AC3E}">
        <p14:creationId xmlns:p14="http://schemas.microsoft.com/office/powerpoint/2010/main" val="328246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424C778-EA1B-4383-815B-C89280BDE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01" y="158628"/>
            <a:ext cx="9144000" cy="96611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01431D-5851-467C-A726-00CD68B70C9C}"/>
              </a:ext>
            </a:extLst>
          </p:cNvPr>
          <p:cNvSpPr/>
          <p:nvPr/>
        </p:nvSpPr>
        <p:spPr>
          <a:xfrm>
            <a:off x="611560" y="1423652"/>
            <a:ext cx="7333395" cy="4752529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object 12"/>
          <p:cNvSpPr txBox="1"/>
          <p:nvPr/>
        </p:nvSpPr>
        <p:spPr>
          <a:xfrm>
            <a:off x="906104" y="1550160"/>
            <a:ext cx="6690231" cy="4386457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461645" indent="-449580">
              <a:spcBef>
                <a:spcPts val="1305"/>
              </a:spcBef>
              <a:buFont typeface="Wingdings"/>
              <a:buChar char=""/>
              <a:tabLst>
                <a:tab pos="461645" algn="l"/>
                <a:tab pos="462280" algn="l"/>
              </a:tabLst>
            </a:pP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print-out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Kartu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KTP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guna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verifikasi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kehadiran</a:t>
            </a:r>
            <a:endParaRPr lang="en-US" sz="22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645" indent="-449580">
              <a:spcBef>
                <a:spcPts val="1305"/>
              </a:spcBef>
              <a:buFont typeface="Wingdings"/>
              <a:buChar char=""/>
              <a:tabLst>
                <a:tab pos="461645" algn="l"/>
                <a:tab pos="462280" algn="l"/>
              </a:tabLst>
            </a:pP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melihat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jadwal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link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GoogleMeet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undangan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disampaikan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masing-masing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endParaRPr lang="en-US" sz="22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645" indent="-449580">
              <a:spcBef>
                <a:spcPts val="1305"/>
              </a:spcBef>
              <a:buFont typeface="Wingdings"/>
              <a:buChar char=""/>
              <a:tabLst>
                <a:tab pos="461645" algn="l"/>
                <a:tab pos="462280" algn="l"/>
              </a:tabLst>
            </a:pP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Hadir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menit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endParaRPr lang="en-US" sz="22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645" indent="-449580">
              <a:spcBef>
                <a:spcPts val="1305"/>
              </a:spcBef>
              <a:buFont typeface="Wingdings"/>
              <a:buChar char=""/>
              <a:tabLst>
                <a:tab pos="461645" algn="l"/>
                <a:tab pos="462280" algn="l"/>
              </a:tabLst>
            </a:pP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diminta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menunjukkan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Kartu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2065">
              <a:spcBef>
                <a:spcPts val="1305"/>
              </a:spcBef>
              <a:tabLst>
                <a:tab pos="461645" algn="l"/>
                <a:tab pos="462280" algn="l"/>
              </a:tabLst>
            </a:pP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Registrasi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KTP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verifikasi</a:t>
            </a: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2065">
              <a:spcBef>
                <a:spcPts val="1305"/>
              </a:spcBef>
              <a:tabLst>
                <a:tab pos="461645" algn="l"/>
                <a:tab pos="462280" algn="l"/>
              </a:tabLst>
            </a:pPr>
            <a:r>
              <a:rPr lang="en-US" sz="22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kehadiran</a:t>
            </a:r>
            <a:endParaRPr lang="en-US" sz="22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F04270-A4FD-4DE7-A540-B2AB9D20A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550"/>
          <a:stretch/>
        </p:blipFill>
        <p:spPr>
          <a:xfrm>
            <a:off x="8244408" y="6093297"/>
            <a:ext cx="883997" cy="76470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E387FF-E0F9-4AB7-856A-89F50CE6E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47662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algn="ctr">
              <a:defRPr/>
            </a:pPr>
            <a:fld id="{75F4D113-21F0-492A-9CFE-861DDDD40740}" type="slidenum">
              <a:rPr lang="id-ID" sz="1500" b="1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id-ID" sz="15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7D129-CE3C-45C8-9492-420BA34C8C4B}"/>
              </a:ext>
            </a:extLst>
          </p:cNvPr>
          <p:cNvSpPr/>
          <p:nvPr/>
        </p:nvSpPr>
        <p:spPr>
          <a:xfrm>
            <a:off x="1968799" y="305995"/>
            <a:ext cx="4824536" cy="668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3000" b="1" spc="-5" dirty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Century Gothic"/>
              </a:rPr>
              <a:t>MOHON DIPERHATIKAN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B8B104-7D6D-4510-93D2-0BBC1DEC0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9320" y="4288428"/>
            <a:ext cx="2034542" cy="1861993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66BE7EFD-FD9B-43C0-A1EF-201C90F579FF}"/>
              </a:ext>
            </a:extLst>
          </p:cNvPr>
          <p:cNvSpPr/>
          <p:nvPr/>
        </p:nvSpPr>
        <p:spPr>
          <a:xfrm>
            <a:off x="5753867" y="5146315"/>
            <a:ext cx="330301" cy="298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526F02-D7C5-41D2-B63F-54ADD45ABF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7" y="28887"/>
            <a:ext cx="1807052" cy="152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9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16B82A-C695-4BED-ACA7-DF1A731CB3C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F1FF642-E3EB-406A-A608-C0692C0D0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01" y="158628"/>
            <a:ext cx="9144000" cy="96611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4B35256-D6A3-459D-83F5-1F826C09C6EE}"/>
              </a:ext>
            </a:extLst>
          </p:cNvPr>
          <p:cNvGrpSpPr/>
          <p:nvPr/>
        </p:nvGrpSpPr>
        <p:grpSpPr>
          <a:xfrm>
            <a:off x="2771800" y="116632"/>
            <a:ext cx="6912768" cy="7670638"/>
            <a:chOff x="2771800" y="116632"/>
            <a:chExt cx="6912768" cy="76706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1E761A-FFB1-492B-9DD4-391BB6300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116632"/>
              <a:ext cx="6912768" cy="767063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A550C08-89DC-44F3-AB96-CF320046A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6559" y="2059827"/>
              <a:ext cx="4675881" cy="324660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67544" y="2223432"/>
            <a:ext cx="3063295" cy="2919389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065">
              <a:spcBef>
                <a:spcPts val="1305"/>
              </a:spcBef>
              <a:tabLst>
                <a:tab pos="461645" algn="l"/>
                <a:tab pos="462280" algn="l"/>
              </a:tabLst>
            </a:pP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mengakses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seleksi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00FF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https://seleksibpjs.lmfebui.com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12065">
              <a:spcBef>
                <a:spcPts val="1305"/>
              </a:spcBef>
              <a:tabLst>
                <a:tab pos="461645" algn="l"/>
                <a:tab pos="462280" algn="l"/>
              </a:tabLst>
            </a:pP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masukan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NIK dan </a:t>
            </a:r>
            <a:r>
              <a:rPr lang="en-US" sz="2400" i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Password </a:t>
            </a:r>
            <a:r>
              <a:rPr lang="en-US" sz="24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Log-In</a:t>
            </a:r>
            <a:endParaRPr lang="en-ID" sz="24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CAEA9F-B139-432A-B7F4-2E18B2331669}"/>
              </a:ext>
            </a:extLst>
          </p:cNvPr>
          <p:cNvSpPr/>
          <p:nvPr/>
        </p:nvSpPr>
        <p:spPr>
          <a:xfrm>
            <a:off x="2627784" y="305995"/>
            <a:ext cx="4824536" cy="668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3000" b="1" spc="-5" dirty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Century Gothic"/>
              </a:rPr>
              <a:t>TANGKAPAN LAYAR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CC843C-89CB-4660-AC8F-948DD1A093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8550"/>
          <a:stretch/>
        </p:blipFill>
        <p:spPr>
          <a:xfrm>
            <a:off x="8244408" y="6093297"/>
            <a:ext cx="883997" cy="764703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2DD2E8E-E04D-4E26-A1F2-881794D4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47662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algn="ctr">
              <a:defRPr/>
            </a:pPr>
            <a:fld id="{75F4D113-21F0-492A-9CFE-861DDDD40740}" type="slidenum">
              <a:rPr lang="id-ID" sz="1500" b="1">
                <a:solidFill>
                  <a:schemeClr val="bg1"/>
                </a:solidFill>
              </a:rPr>
              <a:pPr algn="ctr">
                <a:defRPr/>
              </a:pPr>
              <a:t>8</a:t>
            </a:fld>
            <a:endParaRPr lang="id-ID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4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16B82A-C695-4BED-ACA7-DF1A731CB3C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D069BC-2B5F-4D9C-99FD-27D578150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01" y="158628"/>
            <a:ext cx="9144000" cy="96611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24146" y="2112079"/>
            <a:ext cx="2450099" cy="296812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065">
              <a:spcBef>
                <a:spcPts val="1305"/>
              </a:spcBef>
              <a:tabLst>
                <a:tab pos="461645" algn="l"/>
                <a:tab pos="462280" algn="l"/>
              </a:tabLst>
            </a:pP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Setelah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berhasil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Log-In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masuk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Dashboard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bawah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6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CAEA9F-B139-432A-B7F4-2E18B2331669}"/>
              </a:ext>
            </a:extLst>
          </p:cNvPr>
          <p:cNvSpPr/>
          <p:nvPr/>
        </p:nvSpPr>
        <p:spPr>
          <a:xfrm>
            <a:off x="2627784" y="305995"/>
            <a:ext cx="4824536" cy="668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3000" b="1" spc="-5" dirty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Century Gothic"/>
              </a:rPr>
              <a:t>TANGKAPAN LAYAR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CC843C-89CB-4660-AC8F-948DD1A093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550"/>
          <a:stretch/>
        </p:blipFill>
        <p:spPr>
          <a:xfrm>
            <a:off x="8244408" y="6093297"/>
            <a:ext cx="883997" cy="764703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2DD2E8E-E04D-4E26-A1F2-881794D4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47662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algn="ctr">
              <a:defRPr/>
            </a:pPr>
            <a:fld id="{75F4D113-21F0-492A-9CFE-861DDDD40740}" type="slidenum">
              <a:rPr lang="id-ID" sz="1500" b="1">
                <a:solidFill>
                  <a:schemeClr val="bg1"/>
                </a:solidFill>
              </a:rPr>
              <a:pPr algn="ctr">
                <a:defRPr/>
              </a:pPr>
              <a:t>9</a:t>
            </a:fld>
            <a:endParaRPr lang="id-ID" sz="1500" b="1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802768-1CB5-48A9-9437-D71107148130}"/>
              </a:ext>
            </a:extLst>
          </p:cNvPr>
          <p:cNvGrpSpPr/>
          <p:nvPr/>
        </p:nvGrpSpPr>
        <p:grpSpPr>
          <a:xfrm>
            <a:off x="2123728" y="183555"/>
            <a:ext cx="7632848" cy="7670638"/>
            <a:chOff x="1940755" y="183555"/>
            <a:chExt cx="7632848" cy="76706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1E761A-FFB1-492B-9DD4-391BB6300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755" y="183555"/>
              <a:ext cx="7632848" cy="76706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DF98B28-0C72-4A71-9EB2-8EF6960C1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3848" y="2060848"/>
              <a:ext cx="5063772" cy="3294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5223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10314</TotalTime>
  <Words>511</Words>
  <Application>Microsoft Office PowerPoint</Application>
  <PresentationFormat>On-screen Show (4:3)</PresentationFormat>
  <Paragraphs>63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Adobe Heiti Std R</vt:lpstr>
      <vt:lpstr>맑은 고딕</vt:lpstr>
      <vt:lpstr>ＭＳ Ｐゴシック</vt:lpstr>
      <vt:lpstr>ＭＳ Ｐゴシック</vt:lpstr>
      <vt:lpstr>Arial</vt:lpstr>
      <vt:lpstr>Bahnschrift</vt:lpstr>
      <vt:lpstr>Bodoni MT Condensed</vt:lpstr>
      <vt:lpstr>Bookman Old Style</vt:lpstr>
      <vt:lpstr>Calibri</vt:lpstr>
      <vt:lpstr>Calibri Light</vt:lpstr>
      <vt:lpstr>Century Gothic</vt:lpstr>
      <vt:lpstr>Courier New</vt:lpstr>
      <vt:lpstr>Franklin Gothic Book</vt:lpstr>
      <vt:lpstr>Tahoma</vt:lpstr>
      <vt:lpstr>Times New Roman</vt:lpstr>
      <vt:lpstr>Wingdings</vt:lpstr>
      <vt:lpstr>Decatur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Wenny Kartika</dc:creator>
  <cp:lastModifiedBy>nunu belanja</cp:lastModifiedBy>
  <cp:revision>549</cp:revision>
  <cp:lastPrinted>2015-03-17T07:57:16Z</cp:lastPrinted>
  <dcterms:created xsi:type="dcterms:W3CDTF">2014-12-23T05:39:00Z</dcterms:created>
  <dcterms:modified xsi:type="dcterms:W3CDTF">2020-10-21T09:00:04Z</dcterms:modified>
</cp:coreProperties>
</file>